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jp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6" name="Google Shape;7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82" name="Google Shape;8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94" name="Google Shape;9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07" name="Google Shape;10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19" name="Google Shape;11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33" name="Google Shape;13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7: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45" name="Google Shape;14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57" name="Google Shape;15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9: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70" name="Google Shape;17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spcBef>
                <a:spcPts val="0"/>
              </a:spcBef>
              <a:spcAft>
                <a:spcPts val="0"/>
              </a:spcAft>
              <a:buSzPts val="1400"/>
              <a:buNone/>
              <a:defRPr/>
            </a:lvl2pPr>
            <a:lvl3pPr lvl="2" marR="0" algn="l">
              <a:spcBef>
                <a:spcPts val="0"/>
              </a:spcBef>
              <a:spcAft>
                <a:spcPts val="0"/>
              </a:spcAft>
              <a:buSzPts val="1400"/>
              <a:buNone/>
              <a:defRPr/>
            </a:lvl3pPr>
            <a:lvl4pPr lvl="3" marR="0" algn="l">
              <a:spcBef>
                <a:spcPts val="0"/>
              </a:spcBef>
              <a:spcAft>
                <a:spcPts val="0"/>
              </a:spcAft>
              <a:buSzPts val="1400"/>
              <a:buNone/>
              <a:defRPr/>
            </a:lvl4pPr>
            <a:lvl5pPr lvl="4" marR="0" algn="l">
              <a:spcBef>
                <a:spcPts val="0"/>
              </a:spcBef>
              <a:spcAft>
                <a:spcPts val="0"/>
              </a:spcAft>
              <a:buSzPts val="1400"/>
              <a:buNone/>
              <a:defRPr/>
            </a:lvl5pPr>
            <a:lvl6pPr lvl="5" marR="0" algn="l">
              <a:spcBef>
                <a:spcPts val="0"/>
              </a:spcBef>
              <a:spcAft>
                <a:spcPts val="0"/>
              </a:spcAft>
              <a:buSzPts val="1400"/>
              <a:buNone/>
              <a:defRPr/>
            </a:lvl6pPr>
            <a:lvl7pPr lvl="6" marR="0" algn="l">
              <a:spcBef>
                <a:spcPts val="0"/>
              </a:spcBef>
              <a:spcAft>
                <a:spcPts val="0"/>
              </a:spcAft>
              <a:buSzPts val="1400"/>
              <a:buNone/>
              <a:defRPr/>
            </a:lvl7pPr>
            <a:lvl8pPr lvl="7" marR="0" algn="l">
              <a:spcBef>
                <a:spcPts val="0"/>
              </a:spcBef>
              <a:spcAft>
                <a:spcPts val="0"/>
              </a:spcAft>
              <a:buSzPts val="1400"/>
              <a:buNone/>
              <a:defRPr/>
            </a:lvl8pPr>
            <a:lvl9pPr lvl="8" marR="0" algn="l">
              <a:spcBef>
                <a:spcPts val="0"/>
              </a:spcBef>
              <a:spcAft>
                <a:spcPts val="0"/>
              </a:spcAft>
              <a:buSzPts val="1400"/>
              <a:buNone/>
              <a:defRPr/>
            </a:lvl9pPr>
          </a:lstStyle>
          <a:p/>
        </p:txBody>
      </p:sp>
      <p:sp>
        <p:nvSpPr>
          <p:cNvPr id="13" name="Google Shape;13;p2"/>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8" name="Shape 68"/>
        <p:cNvGrpSpPr/>
        <p:nvPr/>
      </p:nvGrpSpPr>
      <p:grpSpPr>
        <a:xfrm>
          <a:off x="0" y="0"/>
          <a:ext cx="0" cy="0"/>
          <a:chOff x="0" y="0"/>
          <a:chExt cx="0" cy="0"/>
        </a:xfrm>
      </p:grpSpPr>
      <p:sp>
        <p:nvSpPr>
          <p:cNvPr id="69" name="Google Shape;69;p11"/>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71" name="Google Shape;71;p1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831850" y="1709738"/>
            <a:ext cx="10515599" cy="2852737"/>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60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 type="body"/>
          </p:nvPr>
        </p:nvSpPr>
        <p:spPr>
          <a:xfrm>
            <a:off x="831850" y="4589462"/>
            <a:ext cx="10515599" cy="1500187"/>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Clr>
                <a:srgbClr val="888888"/>
              </a:buClr>
              <a:buSzPts val="2400"/>
              <a:buFont typeface="Calibri"/>
              <a:buNone/>
              <a:defRPr sz="2400">
                <a:solidFill>
                  <a:srgbClr val="888888"/>
                </a:solidFill>
              </a:defRPr>
            </a:lvl1pPr>
            <a:lvl2pPr indent="-228600" lvl="1" marL="914400" algn="l">
              <a:lnSpc>
                <a:spcPct val="90000"/>
              </a:lnSpc>
              <a:spcBef>
                <a:spcPts val="0"/>
              </a:spcBef>
              <a:spcAft>
                <a:spcPts val="0"/>
              </a:spcAft>
              <a:buClr>
                <a:srgbClr val="888888"/>
              </a:buClr>
              <a:buSzPts val="2000"/>
              <a:buFont typeface="Calibri"/>
              <a:buNone/>
              <a:defRPr sz="2000">
                <a:solidFill>
                  <a:srgbClr val="888888"/>
                </a:solidFill>
              </a:defRPr>
            </a:lvl2pPr>
            <a:lvl3pPr indent="-228600" lvl="2" marL="1371600" algn="l">
              <a:lnSpc>
                <a:spcPct val="90000"/>
              </a:lnSpc>
              <a:spcBef>
                <a:spcPts val="0"/>
              </a:spcBef>
              <a:spcAft>
                <a:spcPts val="0"/>
              </a:spcAft>
              <a:buClr>
                <a:srgbClr val="888888"/>
              </a:buClr>
              <a:buSzPts val="1800"/>
              <a:buFont typeface="Calibri"/>
              <a:buNone/>
              <a:defRPr sz="1800">
                <a:solidFill>
                  <a:srgbClr val="888888"/>
                </a:solidFill>
              </a:defRPr>
            </a:lvl3pPr>
            <a:lvl4pPr indent="-228600" lvl="3" marL="1828800" algn="l">
              <a:lnSpc>
                <a:spcPct val="90000"/>
              </a:lnSpc>
              <a:spcBef>
                <a:spcPts val="0"/>
              </a:spcBef>
              <a:spcAft>
                <a:spcPts val="0"/>
              </a:spcAft>
              <a:buClr>
                <a:srgbClr val="888888"/>
              </a:buClr>
              <a:buSzPts val="1600"/>
              <a:buFont typeface="Calibri"/>
              <a:buNone/>
              <a:defRPr sz="1600">
                <a:solidFill>
                  <a:srgbClr val="888888"/>
                </a:solidFill>
              </a:defRPr>
            </a:lvl4pPr>
            <a:lvl5pPr indent="-228600" lvl="4" marL="2286000" algn="l">
              <a:lnSpc>
                <a:spcPct val="90000"/>
              </a:lnSpc>
              <a:spcBef>
                <a:spcPts val="0"/>
              </a:spcBef>
              <a:spcAft>
                <a:spcPts val="0"/>
              </a:spcAft>
              <a:buClr>
                <a:srgbClr val="888888"/>
              </a:buClr>
              <a:buSzPts val="1600"/>
              <a:buFont typeface="Calibri"/>
              <a:buNone/>
              <a:defRPr sz="1600">
                <a:solidFill>
                  <a:srgbClr val="888888"/>
                </a:solidFill>
              </a:defRPr>
            </a:lvl5pPr>
            <a:lvl6pPr indent="-228600" lvl="5" marL="2743200" algn="l">
              <a:lnSpc>
                <a:spcPct val="90000"/>
              </a:lnSpc>
              <a:spcBef>
                <a:spcPts val="0"/>
              </a:spcBef>
              <a:spcAft>
                <a:spcPts val="0"/>
              </a:spcAft>
              <a:buClr>
                <a:srgbClr val="888888"/>
              </a:buClr>
              <a:buSzPts val="1600"/>
              <a:buFont typeface="Calibri"/>
              <a:buNone/>
              <a:defRPr sz="1600">
                <a:solidFill>
                  <a:srgbClr val="888888"/>
                </a:solidFill>
              </a:defRPr>
            </a:lvl6pPr>
            <a:lvl7pPr indent="-228600" lvl="6" marL="3200400" algn="l">
              <a:lnSpc>
                <a:spcPct val="90000"/>
              </a:lnSpc>
              <a:spcBef>
                <a:spcPts val="0"/>
              </a:spcBef>
              <a:spcAft>
                <a:spcPts val="0"/>
              </a:spcAft>
              <a:buClr>
                <a:srgbClr val="888888"/>
              </a:buClr>
              <a:buSzPts val="1600"/>
              <a:buFont typeface="Calibri"/>
              <a:buNone/>
              <a:defRPr sz="1600">
                <a:solidFill>
                  <a:srgbClr val="888888"/>
                </a:solidFill>
              </a:defRPr>
            </a:lvl7pPr>
            <a:lvl8pPr indent="-228600" lvl="7" marL="3657600" algn="l">
              <a:lnSpc>
                <a:spcPct val="90000"/>
              </a:lnSpc>
              <a:spcBef>
                <a:spcPts val="0"/>
              </a:spcBef>
              <a:spcAft>
                <a:spcPts val="0"/>
              </a:spcAft>
              <a:buClr>
                <a:srgbClr val="888888"/>
              </a:buClr>
              <a:buSzPts val="1600"/>
              <a:buFont typeface="Calibri"/>
              <a:buNone/>
              <a:defRPr sz="1600">
                <a:solidFill>
                  <a:srgbClr val="888888"/>
                </a:solidFill>
              </a:defRPr>
            </a:lvl8pPr>
            <a:lvl9pPr indent="-228600" lvl="8" marL="4114800" algn="l">
              <a:lnSpc>
                <a:spcPct val="90000"/>
              </a:lnSpc>
              <a:spcBef>
                <a:spcPts val="0"/>
              </a:spcBef>
              <a:spcAft>
                <a:spcPts val="0"/>
              </a:spcAft>
              <a:buClr>
                <a:srgbClr val="888888"/>
              </a:buClr>
              <a:buSzPts val="1600"/>
              <a:buFont typeface="Calibri"/>
              <a:buNone/>
              <a:defRPr sz="1600">
                <a:solidFill>
                  <a:srgbClr val="888888"/>
                </a:solidFill>
              </a:defRPr>
            </a:lvl9pPr>
          </a:lstStyle>
          <a:p/>
        </p:txBody>
      </p:sp>
      <p:sp>
        <p:nvSpPr>
          <p:cNvPr id="20" name="Google Shape;20;p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3" name="Shape 23"/>
        <p:cNvGrpSpPr/>
        <p:nvPr/>
      </p:nvGrpSpPr>
      <p:grpSpPr>
        <a:xfrm>
          <a:off x="0" y="0"/>
          <a:ext cx="0" cy="0"/>
          <a:chOff x="0" y="0"/>
          <a:chExt cx="0" cy="0"/>
        </a:xfrm>
      </p:grpSpPr>
      <p:sp>
        <p:nvSpPr>
          <p:cNvPr id="24" name="Google Shape;24;p4"/>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6" name="Google Shape;26;p4"/>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7" name="Google Shape;27;p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8" name="Google Shape;28;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9" name="Google Shape;29;p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0" name="Shape 30"/>
        <p:cNvGrpSpPr/>
        <p:nvPr/>
      </p:nvGrpSpPr>
      <p:grpSpPr>
        <a:xfrm>
          <a:off x="0" y="0"/>
          <a:ext cx="0" cy="0"/>
          <a:chOff x="0" y="0"/>
          <a:chExt cx="0" cy="0"/>
        </a:xfrm>
      </p:grpSpPr>
      <p:sp>
        <p:nvSpPr>
          <p:cNvPr id="31" name="Google Shape;31;p5"/>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3" name="Google Shape;33;p5"/>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4" name="Google Shape;34;p5"/>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5" name="Google Shape;35;p5"/>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6" name="Google Shape;36;p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8" name="Google Shape;38;p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44" name="Shape 44"/>
        <p:cNvGrpSpPr/>
        <p:nvPr/>
      </p:nvGrpSpPr>
      <p:grpSpPr>
        <a:xfrm>
          <a:off x="0" y="0"/>
          <a:ext cx="0" cy="0"/>
          <a:chOff x="0" y="0"/>
          <a:chExt cx="0" cy="0"/>
        </a:xfrm>
      </p:grpSpPr>
      <p:sp>
        <p:nvSpPr>
          <p:cNvPr id="45" name="Google Shape;45;p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6" name="Google Shape;46;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8" name="Shape 48"/>
        <p:cNvGrpSpPr/>
        <p:nvPr/>
      </p:nvGrpSpPr>
      <p:grpSpPr>
        <a:xfrm>
          <a:off x="0" y="0"/>
          <a:ext cx="0" cy="0"/>
          <a:chOff x="0" y="0"/>
          <a:chExt cx="0" cy="0"/>
        </a:xfrm>
      </p:grpSpPr>
      <p:sp>
        <p:nvSpPr>
          <p:cNvPr id="49" name="Google Shape;49;p8"/>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8"/>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51" name="Google Shape;51;p8"/>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2" name="Google Shape;52;p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3" name="Google Shape;53;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55" name="Shape 55"/>
        <p:cNvGrpSpPr/>
        <p:nvPr/>
      </p:nvGrpSpPr>
      <p:grpSpPr>
        <a:xfrm>
          <a:off x="0" y="0"/>
          <a:ext cx="0" cy="0"/>
          <a:chOff x="0" y="0"/>
          <a:chExt cx="0" cy="0"/>
        </a:xfrm>
      </p:grpSpPr>
      <p:sp>
        <p:nvSpPr>
          <p:cNvPr id="56" name="Google Shape;56;p9"/>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9"/>
          <p:cNvSpPr/>
          <p:nvPr>
            <p:ph idx="2" type="pic"/>
          </p:nvPr>
        </p:nvSpPr>
        <p:spPr>
          <a:xfrm>
            <a:off x="5183187" y="987425"/>
            <a:ext cx="6172199" cy="4873624"/>
          </a:xfrm>
          <a:prstGeom prst="rect">
            <a:avLst/>
          </a:prstGeom>
          <a:noFill/>
          <a:ln>
            <a:noFill/>
          </a:ln>
        </p:spPr>
      </p:sp>
      <p:sp>
        <p:nvSpPr>
          <p:cNvPr id="58" name="Google Shape;58;p9"/>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9" name="Google Shape;59;p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2" name="Shape 62"/>
        <p:cNvGrpSpPr/>
        <p:nvPr/>
      </p:nvGrpSpPr>
      <p:grpSpPr>
        <a:xfrm>
          <a:off x="0" y="0"/>
          <a:ext cx="0" cy="0"/>
          <a:chOff x="0" y="0"/>
          <a:chExt cx="0" cy="0"/>
        </a:xfrm>
      </p:grpSpPr>
      <p:sp>
        <p:nvSpPr>
          <p:cNvPr id="63" name="Google Shape;63;p10"/>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0"/>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sz="1800"/>
            </a:lvl2pPr>
            <a:lvl3pPr lvl="2" marR="0" rtl="0" algn="l">
              <a:spcBef>
                <a:spcPts val="0"/>
              </a:spcBef>
              <a:spcAft>
                <a:spcPts val="0"/>
              </a:spcAft>
              <a:buSzPts val="1400"/>
              <a:buNone/>
              <a:defRPr sz="1800"/>
            </a:lvl3pPr>
            <a:lvl4pPr lvl="3" marR="0" rtl="0" algn="l">
              <a:spcBef>
                <a:spcPts val="0"/>
              </a:spcBef>
              <a:spcAft>
                <a:spcPts val="0"/>
              </a:spcAft>
              <a:buSzPts val="1400"/>
              <a:buNone/>
              <a:defRPr sz="1800"/>
            </a:lvl4pPr>
            <a:lvl5pPr lvl="4" marR="0" rtl="0" algn="l">
              <a:spcBef>
                <a:spcPts val="0"/>
              </a:spcBef>
              <a:spcAft>
                <a:spcPts val="0"/>
              </a:spcAft>
              <a:buSzPts val="1400"/>
              <a:buNone/>
              <a:defRPr sz="1800"/>
            </a:lvl5pPr>
            <a:lvl6pPr lvl="5" marR="0" rtl="0" algn="l">
              <a:spcBef>
                <a:spcPts val="0"/>
              </a:spcBef>
              <a:spcAft>
                <a:spcPts val="0"/>
              </a:spcAft>
              <a:buSzPts val="1400"/>
              <a:buNone/>
              <a:defRPr sz="1800"/>
            </a:lvl6pPr>
            <a:lvl7pPr lvl="6" marR="0" rtl="0" algn="l">
              <a:spcBef>
                <a:spcPts val="0"/>
              </a:spcBef>
              <a:spcAft>
                <a:spcPts val="0"/>
              </a:spcAft>
              <a:buSzPts val="1400"/>
              <a:buNone/>
              <a:defRPr sz="1800"/>
            </a:lvl7pPr>
            <a:lvl8pPr lvl="7" marR="0" rtl="0" algn="l">
              <a:spcBef>
                <a:spcPts val="0"/>
              </a:spcBef>
              <a:spcAft>
                <a:spcPts val="0"/>
              </a:spcAft>
              <a:buSzPts val="1400"/>
              <a:buNone/>
              <a:defRPr sz="1800"/>
            </a:lvl8pPr>
            <a:lvl9pPr lvl="8" marR="0" rtl="0" algn="l">
              <a:spcBef>
                <a:spcPts val="0"/>
              </a:spcBef>
              <a:spcAft>
                <a:spcPts val="0"/>
              </a:spcAft>
              <a:buSzPts val="1400"/>
              <a:buNone/>
              <a:defRPr sz="1800"/>
            </a:lvl9pPr>
          </a:lstStyle>
          <a:p/>
        </p:txBody>
      </p:sp>
      <p:sp>
        <p:nvSpPr>
          <p:cNvPr id="7" name="Google Shape;7;p1"/>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www.boredpanda.com/before-after-vfx-movies-tv-hollywood-magic/?utm_source=pinterest&amp;utm_medium=social&amp;utm_campaign=organic" TargetMode="External"/><Relationship Id="rId4" Type="http://schemas.openxmlformats.org/officeDocument/2006/relationships/image" Target="../media/image3.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ww.boredpanda.com/before-after-vfx-movies-tv-hollywood-magic/?utm_source=pinterest&amp;utm_medium=social&amp;utm_campaign=organic" TargetMode="External"/><Relationship Id="rId4" Type="http://schemas.openxmlformats.org/officeDocument/2006/relationships/hyperlink" Target="https://www.crehana.com/co/blog/diseno-grafico/que-es-el-matte-painting/" TargetMode="External"/><Relationship Id="rId5" Type="http://schemas.openxmlformats.org/officeDocument/2006/relationships/hyperlink" Target="https://www.monsuton.com/matte-painting/" TargetMode="External"/><Relationship Id="rId6" Type="http://schemas.openxmlformats.org/officeDocument/2006/relationships/image" Target="../media/image6.png"/><Relationship Id="rId7"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boredpanda.com/before-after-vfx-movies-tv-hollywood-magic/?utm_source=pinterest&amp;utm_medium=social&amp;utm_campaign=organic"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www.boredpanda.com/before-after-vfx-movies-tv-hollywood-magic/?utm_source=pinterest&amp;utm_medium=social&amp;utm_campaign=organic" TargetMode="External"/><Relationship Id="rId4" Type="http://schemas.openxmlformats.org/officeDocument/2006/relationships/hyperlink" Target="https://fronteffects.wordpress.com/2014/06/27/camera-tracking-and-3d-insertion-in-blender/" TargetMode="External"/><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www.newgrounds.com/art/view/sketchmenot/morph-animation-yan" TargetMode="External"/><Relationship Id="rId4" Type="http://schemas.openxmlformats.org/officeDocument/2006/relationships/image" Target="../media/image4.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teseo.es/noticias/que-es-y-como-funciona-la-captura-de-movimiento/"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www.illustrarama.com/news?v=5e98098d0c022a7472978b9f" TargetMode="External"/><Relationship Id="rId4" Type="http://schemas.openxmlformats.org/officeDocument/2006/relationships/image" Target="../media/image11.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p:nvPr/>
        </p:nvSpPr>
        <p:spPr>
          <a:xfrm>
            <a:off x="2376384" y="2547917"/>
            <a:ext cx="7588333" cy="1211283"/>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Sliders</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PPT_DI_CF11_3_Efectos Visuales VFX </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450"/>
              <a:buFont typeface="Arial"/>
              <a:buNone/>
            </a:pPr>
            <a:r>
              <a:t/>
            </a:r>
            <a:endParaRPr b="0" i="0" sz="1800" u="none" cap="none" strike="noStrike">
              <a:solidFill>
                <a:schemeClr val="lt1"/>
              </a:solidFill>
              <a:latin typeface="Arial"/>
              <a:ea typeface="Arial"/>
              <a:cs typeface="Arial"/>
              <a:sym typeface="Arial"/>
            </a:endParaRPr>
          </a:p>
        </p:txBody>
      </p:sp>
      <p:sp>
        <p:nvSpPr>
          <p:cNvPr id="79" name="Google Shape;79;p12"/>
          <p:cNvSpPr txBox="1"/>
          <p:nvPr/>
        </p:nvSpPr>
        <p:spPr>
          <a:xfrm flipH="1">
            <a:off x="1915886" y="4746171"/>
            <a:ext cx="9332685" cy="582724"/>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595959"/>
              </a:buClr>
              <a:buSzPts val="1400"/>
              <a:buFont typeface="Arial"/>
              <a:buNone/>
            </a:pPr>
            <a:r>
              <a:rPr b="1" i="0" lang="es-ES" sz="1400" u="none" cap="none" strike="noStrike">
                <a:solidFill>
                  <a:srgbClr val="595959"/>
                </a:solidFill>
                <a:latin typeface="Arial"/>
                <a:ea typeface="Arial"/>
                <a:cs typeface="Arial"/>
                <a:sym typeface="Arial"/>
              </a:rPr>
              <a:t>Recomendaciones generales: </a:t>
            </a:r>
            <a:endParaRPr b="0" i="0" sz="1400" u="none" cap="none" strike="noStrike">
              <a:solidFill>
                <a:srgbClr val="595959"/>
              </a:solidFill>
              <a:latin typeface="Arial"/>
              <a:ea typeface="Arial"/>
              <a:cs typeface="Arial"/>
              <a:sym typeface="Arial"/>
            </a:endParaRPr>
          </a:p>
          <a:p>
            <a:pPr indent="0" lvl="0" marL="0" marR="0" rtl="0" algn="just">
              <a:lnSpc>
                <a:spcPct val="90000"/>
              </a:lnSpc>
              <a:spcBef>
                <a:spcPts val="800"/>
              </a:spcBef>
              <a:spcAft>
                <a:spcPts val="0"/>
              </a:spcAft>
              <a:buClr>
                <a:srgbClr val="595959"/>
              </a:buClr>
              <a:buSzPts val="1400"/>
              <a:buFont typeface="Arial"/>
              <a:buNone/>
            </a:pPr>
            <a:r>
              <a:rPr b="0" i="0" lang="es-ES" sz="1400" u="none" cap="none" strike="noStrike">
                <a:solidFill>
                  <a:srgbClr val="595959"/>
                </a:solidFill>
                <a:latin typeface="Arial"/>
                <a:ea typeface="Arial"/>
                <a:cs typeface="Arial"/>
                <a:sym typeface="Arial"/>
              </a:rPr>
              <a:t>Elaborar recurso tipo sliders. Para la navegación incluir flechas adelante y atrás entre los diferentes Sliders.</a:t>
            </a:r>
            <a:endParaRPr b="0" i="0" sz="1400" u="none" cap="none" strike="noStrike">
              <a:solidFill>
                <a:srgbClr val="595959"/>
              </a:solidFill>
              <a:latin typeface="Arial"/>
              <a:ea typeface="Arial"/>
              <a:cs typeface="Arial"/>
              <a:sym typeface="Arial"/>
            </a:endParaRPr>
          </a:p>
        </p:txBody>
      </p:sp>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5" name="Google Shape;85;p13"/>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Producción incrustar el vídeo que se encuentra en el anexo con el nombre de  </a:t>
            </a:r>
            <a:r>
              <a:rPr b="1" i="0" lang="es-ES" sz="1600" u="sng" cap="none" strike="noStrike">
                <a:solidFill>
                  <a:schemeClr val="dk1"/>
                </a:solidFill>
                <a:latin typeface="Arial"/>
                <a:ea typeface="Arial"/>
                <a:cs typeface="Arial"/>
                <a:sym typeface="Arial"/>
              </a:rPr>
              <a:t>Fondo verde.mp4</a:t>
            </a:r>
            <a:endParaRPr b="0"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86" name="Google Shape;86;p13"/>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87" name="Google Shape;87;p13"/>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r>
              <a:rPr b="0" i="0" lang="es-ES" sz="1000" u="sng" cap="none" strike="noStrike">
                <a:solidFill>
                  <a:schemeClr val="hlink"/>
                </a:solidFill>
                <a:latin typeface="Arial"/>
                <a:ea typeface="Arial"/>
                <a:cs typeface="Arial"/>
                <a:sym typeface="Arial"/>
                <a:hlinkClick r:id="rId3"/>
              </a:rPr>
              <a:t>18 reveladores antes y después de las tomas de efectos visuales de sus películas y series de televisión favoritas | Panda aburrido (boredpanda.com)</a:t>
            </a:r>
            <a:r>
              <a:rPr b="0" i="0" lang="es-ES" sz="1000" u="sng" cap="none" strike="noStrike">
                <a:solidFill>
                  <a:srgbClr val="000000"/>
                </a:solidFill>
                <a:latin typeface="Arial"/>
                <a:ea typeface="Arial"/>
                <a:cs typeface="Arial"/>
                <a:sym typeface="Arial"/>
              </a:rPr>
              <a:t> </a:t>
            </a:r>
            <a:endParaRPr b="0" i="0" sz="1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a:t>
            </a:r>
            <a:endParaRPr b="0" i="0" sz="1000" u="none" cap="none" strike="noStrike">
              <a:solidFill>
                <a:schemeClr val="dk1"/>
              </a:solidFill>
              <a:latin typeface="Arial"/>
              <a:ea typeface="Arial"/>
              <a:cs typeface="Arial"/>
              <a:sym typeface="Arial"/>
            </a:endParaRPr>
          </a:p>
        </p:txBody>
      </p:sp>
      <p:sp>
        <p:nvSpPr>
          <p:cNvPr id="88" name="Google Shape;88;p13"/>
          <p:cNvSpPr/>
          <p:nvPr/>
        </p:nvSpPr>
        <p:spPr>
          <a:xfrm rot="158663">
            <a:off x="7566423" y="6164115"/>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89" name="Google Shape;89;p13"/>
          <p:cNvSpPr/>
          <p:nvPr/>
        </p:nvSpPr>
        <p:spPr>
          <a:xfrm>
            <a:off x="577057" y="371474"/>
            <a:ext cx="6389800" cy="1770698"/>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Chroma Key (Keying). </a:t>
            </a:r>
            <a:r>
              <a:rPr b="0" i="0" lang="es-ES" sz="1400" u="none" cap="none" strike="noStrike">
                <a:solidFill>
                  <a:srgbClr val="000000"/>
                </a:solidFill>
                <a:latin typeface="Arial"/>
                <a:ea typeface="Arial"/>
                <a:cs typeface="Arial"/>
                <a:sym typeface="Arial"/>
              </a:rPr>
              <a:t>Es una técnica audiovisual de composición que consiste en filmar un personaje u objeto frente a un fondo de color específico por lo general verde o azul para aislarlo y recortarlo perfectamente, para posteriormente extraerlo y superponerlo sobre un fondo o escenario diferente, que puede ser real o creado digitalmente, como se ve en la figura. Además, se pone a su disposición un vídeo que explica sobre el uso de fondo verde, lo que ampliará más el concepto.</a:t>
            </a:r>
            <a:endParaRPr b="0" i="0" sz="1400" u="none" cap="none" strike="noStrike">
              <a:solidFill>
                <a:srgbClr val="000000"/>
              </a:solidFill>
              <a:latin typeface="Arial"/>
              <a:ea typeface="Arial"/>
              <a:cs typeface="Arial"/>
              <a:sym typeface="Arial"/>
            </a:endParaRPr>
          </a:p>
        </p:txBody>
      </p:sp>
      <p:pic>
        <p:nvPicPr>
          <p:cNvPr id="90" name="Google Shape;90;p13"/>
          <p:cNvPicPr preferRelativeResize="0"/>
          <p:nvPr/>
        </p:nvPicPr>
        <p:blipFill rotWithShape="1">
          <a:blip r:embed="rId4">
            <a:alphaModFix/>
          </a:blip>
          <a:srcRect b="0" l="0" r="0" t="0"/>
          <a:stretch/>
        </p:blipFill>
        <p:spPr>
          <a:xfrm>
            <a:off x="1067251" y="3100621"/>
            <a:ext cx="5734385" cy="3052463"/>
          </a:xfrm>
          <a:prstGeom prst="rect">
            <a:avLst/>
          </a:prstGeom>
          <a:noFill/>
          <a:ln>
            <a:noFill/>
          </a:ln>
        </p:spPr>
      </p:pic>
      <p:pic>
        <p:nvPicPr>
          <p:cNvPr descr="https://e7.pngegg.com/pngimages/960/372/png-clipart-computer-icons-button-google-play-play-angle-text-thumbnail.png" id="91" name="Google Shape;91;p13"/>
          <p:cNvPicPr preferRelativeResize="0"/>
          <p:nvPr/>
        </p:nvPicPr>
        <p:blipFill rotWithShape="1">
          <a:blip r:embed="rId5">
            <a:alphaModFix/>
          </a:blip>
          <a:srcRect b="0" l="0" r="0" t="0"/>
          <a:stretch/>
        </p:blipFill>
        <p:spPr>
          <a:xfrm>
            <a:off x="3309257" y="4001666"/>
            <a:ext cx="1409638" cy="1409638"/>
          </a:xfrm>
          <a:prstGeom prst="rect">
            <a:avLst/>
          </a:prstGeom>
          <a:noFill/>
          <a:ln>
            <a:noFill/>
          </a:ln>
        </p:spPr>
      </p:pic>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7" name="Google Shape;97;p14"/>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98" name="Google Shape;98;p14"/>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99" name="Google Shape;99;p14"/>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r>
              <a:rPr b="0" i="0" lang="es-ES" sz="1000" u="sng" cap="none" strike="noStrike">
                <a:solidFill>
                  <a:schemeClr val="hlink"/>
                </a:solidFill>
                <a:latin typeface="Arial"/>
                <a:ea typeface="Arial"/>
                <a:cs typeface="Arial"/>
                <a:sym typeface="Arial"/>
                <a:hlinkClick r:id="rId3"/>
              </a:rPr>
              <a:t>18 </a:t>
            </a:r>
            <a:r>
              <a:rPr b="0" i="0" lang="es-ES" sz="1000" u="sng" cap="none" strike="noStrike">
                <a:solidFill>
                  <a:schemeClr val="hlink"/>
                </a:solidFill>
                <a:latin typeface="Arial"/>
                <a:ea typeface="Arial"/>
                <a:cs typeface="Arial"/>
                <a:sym typeface="Arial"/>
                <a:hlinkClick r:id="rId4"/>
              </a:rPr>
              <a:t>🎞️ ¿Qué es el Matte Painting? | Guía completa [2021] (crehana.com)</a:t>
            </a:r>
            <a:endParaRPr b="0" i="0" sz="1000" u="sng"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
              <a:buFont typeface="Arial"/>
              <a:buNone/>
            </a:pPr>
            <a:r>
              <a:rPr b="0" i="0" lang="es-ES" sz="1000" u="sng" cap="none" strike="noStrike">
                <a:solidFill>
                  <a:schemeClr val="hlink"/>
                </a:solidFill>
                <a:latin typeface="Arial"/>
                <a:ea typeface="Arial"/>
                <a:cs typeface="Arial"/>
                <a:sym typeface="Arial"/>
                <a:hlinkClick r:id="rId5"/>
              </a:rPr>
              <a:t>▷ Matte Painting ¿Qué es? Fotomontaje y Retoque (monsuton.com)</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50"/>
              <a:buFont typeface="Arial"/>
              <a:buNone/>
            </a:pPr>
            <a:r>
              <a:t/>
            </a:r>
            <a:endParaRPr b="0" i="0" sz="1000" u="none" cap="none" strike="noStrike">
              <a:solidFill>
                <a:schemeClr val="dk1"/>
              </a:solidFill>
              <a:latin typeface="Arial"/>
              <a:ea typeface="Arial"/>
              <a:cs typeface="Arial"/>
              <a:sym typeface="Arial"/>
            </a:endParaRPr>
          </a:p>
        </p:txBody>
      </p:sp>
      <p:sp>
        <p:nvSpPr>
          <p:cNvPr id="100" name="Google Shape;100;p14"/>
          <p:cNvSpPr/>
          <p:nvPr/>
        </p:nvSpPr>
        <p:spPr>
          <a:xfrm rot="158663">
            <a:off x="7482119" y="6039966"/>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01" name="Google Shape;101;p14"/>
          <p:cNvSpPr/>
          <p:nvPr/>
        </p:nvSpPr>
        <p:spPr>
          <a:xfrm>
            <a:off x="577056" y="371474"/>
            <a:ext cx="6622029" cy="2485787"/>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1" lang="es-ES" sz="1400" u="none" cap="none" strike="noStrike">
                <a:solidFill>
                  <a:srgbClr val="000000"/>
                </a:solidFill>
                <a:latin typeface="Arial"/>
                <a:ea typeface="Arial"/>
                <a:cs typeface="Arial"/>
                <a:sym typeface="Arial"/>
              </a:rPr>
              <a:t>Digital Matte Painting. </a:t>
            </a:r>
            <a:r>
              <a:rPr b="0" i="0" lang="es-ES" sz="1400" u="none" cap="none" strike="noStrike">
                <a:solidFill>
                  <a:srgbClr val="000000"/>
                </a:solidFill>
                <a:latin typeface="Arial"/>
                <a:ea typeface="Arial"/>
                <a:cs typeface="Arial"/>
                <a:sym typeface="Arial"/>
              </a:rPr>
              <a:t>El </a:t>
            </a:r>
            <a:r>
              <a:rPr b="0" i="1" lang="es-ES" sz="1400" u="none" cap="none" strike="noStrike">
                <a:solidFill>
                  <a:srgbClr val="000000"/>
                </a:solidFill>
                <a:latin typeface="Arial"/>
                <a:ea typeface="Arial"/>
                <a:cs typeface="Arial"/>
                <a:sym typeface="Arial"/>
              </a:rPr>
              <a:t>digital matte painting </a:t>
            </a:r>
            <a:r>
              <a:rPr b="0" i="0" lang="es-ES" sz="1400" u="none" cap="none" strike="noStrike">
                <a:solidFill>
                  <a:srgbClr val="000000"/>
                </a:solidFill>
                <a:latin typeface="Arial"/>
                <a:ea typeface="Arial"/>
                <a:cs typeface="Arial"/>
                <a:sym typeface="Arial"/>
              </a:rPr>
              <a:t>hace uso de técnicas 2D y 3D que combinan habilidades de composición fotográfica, producción 3D y pintura digital, para el diseño y creación de cualquier tipo de fondo, entorno o escenario digital, haciendo posible la construcción de mundos imaginarios que parecen realistas, y que en la vida real serían muy costosos o imposibles de filmar.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En las figuras puede apreciarse como se modifican los escenarios, mediante la técnica de </a:t>
            </a:r>
            <a:r>
              <a:rPr b="0" i="1" lang="es-ES" sz="1400" u="none" cap="none" strike="noStrike">
                <a:solidFill>
                  <a:srgbClr val="000000"/>
                </a:solidFill>
                <a:latin typeface="Arial"/>
                <a:ea typeface="Arial"/>
                <a:cs typeface="Arial"/>
                <a:sym typeface="Arial"/>
              </a:rPr>
              <a:t>digital matte painting,</a:t>
            </a:r>
            <a:r>
              <a:rPr b="0" i="0" lang="es-ES" sz="1400" u="none" cap="none" strike="noStrike">
                <a:solidFill>
                  <a:srgbClr val="000000"/>
                </a:solidFill>
                <a:latin typeface="Arial"/>
                <a:ea typeface="Arial"/>
                <a:cs typeface="Arial"/>
                <a:sym typeface="Arial"/>
              </a:rPr>
              <a:t> generando mayor realismo.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 name="Google Shape;102;p14"/>
          <p:cNvPicPr preferRelativeResize="0"/>
          <p:nvPr/>
        </p:nvPicPr>
        <p:blipFill rotWithShape="1">
          <a:blip r:embed="rId6">
            <a:alphaModFix/>
          </a:blip>
          <a:srcRect b="0" l="0" r="0" t="0"/>
          <a:stretch/>
        </p:blipFill>
        <p:spPr>
          <a:xfrm>
            <a:off x="254691" y="3372277"/>
            <a:ext cx="3633379" cy="2381062"/>
          </a:xfrm>
          <a:prstGeom prst="rect">
            <a:avLst/>
          </a:prstGeom>
          <a:noFill/>
          <a:ln>
            <a:noFill/>
          </a:ln>
        </p:spPr>
      </p:pic>
      <p:pic>
        <p:nvPicPr>
          <p:cNvPr id="103" name="Google Shape;103;p14"/>
          <p:cNvPicPr preferRelativeResize="0"/>
          <p:nvPr/>
        </p:nvPicPr>
        <p:blipFill rotWithShape="1">
          <a:blip r:embed="rId7">
            <a:alphaModFix/>
          </a:blip>
          <a:srcRect b="0" l="0" r="0" t="0"/>
          <a:stretch/>
        </p:blipFill>
        <p:spPr>
          <a:xfrm>
            <a:off x="4077030" y="3372277"/>
            <a:ext cx="3894636" cy="2324339"/>
          </a:xfrm>
          <a:prstGeom prst="rect">
            <a:avLst/>
          </a:prstGeom>
          <a:noFill/>
          <a:ln>
            <a:noFill/>
          </a:ln>
        </p:spPr>
      </p:pic>
      <p:sp>
        <p:nvSpPr>
          <p:cNvPr id="104" name="Google Shape;104;p14"/>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5"/>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0" name="Google Shape;110;p15"/>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111" name="Google Shape;111;p15"/>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12" name="Google Shape;112;p15"/>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r>
              <a:rPr b="0" i="0" lang="es-ES" sz="1000" u="sng" cap="none" strike="noStrike">
                <a:solidFill>
                  <a:schemeClr val="hlink"/>
                </a:solidFill>
                <a:latin typeface="Arial"/>
                <a:ea typeface="Arial"/>
                <a:cs typeface="Arial"/>
                <a:sym typeface="Arial"/>
                <a:hlinkClick r:id="rId3"/>
              </a:rPr>
              <a:t>18 </a:t>
            </a:r>
            <a:r>
              <a:rPr b="1" i="0" lang="es-ES" sz="1000" u="sng" cap="none" strike="noStrike">
                <a:solidFill>
                  <a:srgbClr val="4A86E8"/>
                </a:solidFill>
                <a:latin typeface="Arial"/>
                <a:ea typeface="Arial"/>
                <a:cs typeface="Arial"/>
                <a:sym typeface="Arial"/>
              </a:rPr>
              <a:t>#SHARINGNOLICH: Todo lo que necesitas saber sobre el etalonaje </a:t>
            </a:r>
            <a:endParaRPr b="1" i="0" sz="1000" u="none" cap="none" strike="noStrike">
              <a:solidFill>
                <a:srgbClr val="4A86E8"/>
              </a:solidFill>
              <a:latin typeface="Arial"/>
              <a:ea typeface="Arial"/>
              <a:cs typeface="Arial"/>
              <a:sym typeface="Arial"/>
            </a:endParaRPr>
          </a:p>
        </p:txBody>
      </p:sp>
      <p:sp>
        <p:nvSpPr>
          <p:cNvPr id="113" name="Google Shape;113;p15"/>
          <p:cNvSpPr/>
          <p:nvPr/>
        </p:nvSpPr>
        <p:spPr>
          <a:xfrm rot="158663">
            <a:off x="7482119" y="6039966"/>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14" name="Google Shape;114;p15"/>
          <p:cNvSpPr/>
          <p:nvPr/>
        </p:nvSpPr>
        <p:spPr>
          <a:xfrm>
            <a:off x="850321" y="467132"/>
            <a:ext cx="6622029" cy="1770698"/>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Color </a:t>
            </a:r>
            <a:r>
              <a:rPr b="1" i="1" lang="es-ES" sz="1400" u="none" cap="none" strike="noStrike">
                <a:solidFill>
                  <a:srgbClr val="000000"/>
                </a:solidFill>
                <a:latin typeface="Arial"/>
                <a:ea typeface="Arial"/>
                <a:cs typeface="Arial"/>
                <a:sym typeface="Arial"/>
              </a:rPr>
              <a:t>grading</a:t>
            </a:r>
            <a:r>
              <a:rPr b="1" i="0" lang="es-ES" sz="1400" u="none" cap="none" strike="noStrike">
                <a:solidFill>
                  <a:srgbClr val="000000"/>
                </a:solidFill>
                <a:latin typeface="Arial"/>
                <a:ea typeface="Arial"/>
                <a:cs typeface="Arial"/>
                <a:sym typeface="Arial"/>
              </a:rPr>
              <a:t> o etalonaje. </a:t>
            </a:r>
            <a:r>
              <a:rPr b="0" i="0" lang="es-ES" sz="1400" u="none" cap="none" strike="noStrike">
                <a:solidFill>
                  <a:srgbClr val="000000"/>
                </a:solidFill>
                <a:latin typeface="Arial"/>
                <a:ea typeface="Arial"/>
                <a:cs typeface="Arial"/>
                <a:sym typeface="Arial"/>
              </a:rPr>
              <a:t>Es una técnica que permite modificar el color digitalmente con el fin de realzar los colores de una pieza audiovisual y corregir problemas de exposición, parámetros de la luz, cambiar el aspecto o look, las siluetas, e integrar los niveles de diferentes planos, con el objetivo de obtener un film con una paleta de colores compacta y homogénea que ayude a transmitir las emociones correctas al espectador (tristeza, alegría, asombro, empatía, etc.), en el momento adecuado y de acuerdo a su propósito. </a:t>
            </a:r>
            <a:endParaRPr b="0" i="0" sz="1400" u="none" cap="none" strike="noStrike">
              <a:solidFill>
                <a:srgbClr val="000000"/>
              </a:solidFill>
              <a:latin typeface="Arial"/>
              <a:ea typeface="Arial"/>
              <a:cs typeface="Arial"/>
              <a:sym typeface="Arial"/>
            </a:endParaRPr>
          </a:p>
        </p:txBody>
      </p:sp>
      <p:sp>
        <p:nvSpPr>
          <p:cNvPr id="115" name="Google Shape;115;p15"/>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pic>
        <p:nvPicPr>
          <p:cNvPr id="116" name="Google Shape;116;p15"/>
          <p:cNvPicPr preferRelativeResize="0"/>
          <p:nvPr/>
        </p:nvPicPr>
        <p:blipFill rotWithShape="1">
          <a:blip r:embed="rId4">
            <a:alphaModFix/>
          </a:blip>
          <a:srcRect b="0" l="0" r="0" t="0"/>
          <a:stretch/>
        </p:blipFill>
        <p:spPr>
          <a:xfrm>
            <a:off x="1246777" y="2506390"/>
            <a:ext cx="5734594" cy="2834867"/>
          </a:xfrm>
          <a:prstGeom prst="rect">
            <a:avLst/>
          </a:prstGeom>
          <a:noFill/>
          <a:ln>
            <a:noFill/>
          </a:ln>
        </p:spPr>
      </p:pic>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6"/>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2" name="Google Shape;122;p16"/>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Producción incrustar el documento y convertirlo en PDF, el cual se encuentra en la carpeta Anexos con el nombre de </a:t>
            </a:r>
            <a:r>
              <a:rPr b="1" i="0" lang="es-ES" sz="1400" u="none" cap="none" strike="noStrike">
                <a:solidFill>
                  <a:srgbClr val="0033CC"/>
                </a:solidFill>
                <a:latin typeface="Arial"/>
                <a:ea typeface="Arial"/>
                <a:cs typeface="Arial"/>
                <a:sym typeface="Arial"/>
              </a:rPr>
              <a:t>VFX.docx</a:t>
            </a:r>
            <a:r>
              <a:rPr b="0" i="0" lang="es-ES" sz="1400" u="none" cap="none" strike="noStrike">
                <a:solidFill>
                  <a:srgbClr val="000000"/>
                </a:solidFill>
                <a:latin typeface="Arial"/>
                <a:ea typeface="Arial"/>
                <a:cs typeface="Arial"/>
                <a:sym typeface="Arial"/>
              </a:rPr>
              <a:t> </a:t>
            </a:r>
            <a:endParaRPr b="0" i="0" sz="1400" u="none" cap="none" strike="noStrike">
              <a:solidFill>
                <a:schemeClr val="dk1"/>
              </a:solidFill>
              <a:latin typeface="Arial"/>
              <a:ea typeface="Arial"/>
              <a:cs typeface="Arial"/>
              <a:sym typeface="Arial"/>
            </a:endParaRPr>
          </a:p>
        </p:txBody>
      </p:sp>
      <p:sp>
        <p:nvSpPr>
          <p:cNvPr id="123" name="Google Shape;123;p16"/>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24" name="Google Shape;124;p16"/>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r>
              <a:rPr b="0" i="0" lang="es-ES" sz="1000" u="sng" cap="none" strike="noStrike">
                <a:solidFill>
                  <a:schemeClr val="hlink"/>
                </a:solidFill>
                <a:latin typeface="Arial"/>
                <a:ea typeface="Arial"/>
                <a:cs typeface="Arial"/>
                <a:sym typeface="Arial"/>
                <a:hlinkClick r:id="rId3"/>
              </a:rPr>
              <a:t>18 </a:t>
            </a:r>
            <a:r>
              <a:rPr b="0" i="0" lang="es-ES" sz="1000" u="sng" cap="none" strike="noStrike">
                <a:solidFill>
                  <a:schemeClr val="hlink"/>
                </a:solidFill>
                <a:latin typeface="Arial"/>
                <a:ea typeface="Arial"/>
                <a:cs typeface="Arial"/>
                <a:sym typeface="Arial"/>
                <a:hlinkClick r:id="rId4"/>
              </a:rPr>
              <a:t>Seguimiento de cámara e inserción 3D en Blender – Efectos frontales – Curiosidades VFX y Making of (wordpress.com)</a:t>
            </a:r>
            <a:endParaRPr b="1" i="0" sz="1000" u="none" cap="none" strike="noStrike">
              <a:solidFill>
                <a:srgbClr val="4A86E8"/>
              </a:solidFill>
              <a:latin typeface="Arial"/>
              <a:ea typeface="Arial"/>
              <a:cs typeface="Arial"/>
              <a:sym typeface="Arial"/>
            </a:endParaRPr>
          </a:p>
        </p:txBody>
      </p:sp>
      <p:sp>
        <p:nvSpPr>
          <p:cNvPr id="125" name="Google Shape;125;p16"/>
          <p:cNvSpPr/>
          <p:nvPr/>
        </p:nvSpPr>
        <p:spPr>
          <a:xfrm rot="158663">
            <a:off x="7493942" y="6244831"/>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26" name="Google Shape;126;p16"/>
          <p:cNvSpPr/>
          <p:nvPr/>
        </p:nvSpPr>
        <p:spPr>
          <a:xfrm>
            <a:off x="332957" y="176351"/>
            <a:ext cx="4129837" cy="6309360"/>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Tracking o seguimiento. </a:t>
            </a:r>
            <a:r>
              <a:rPr b="0" i="0" lang="es-ES" sz="1400" u="none" cap="none" strike="noStrike">
                <a:solidFill>
                  <a:srgbClr val="000000"/>
                </a:solidFill>
                <a:latin typeface="Arial"/>
                <a:ea typeface="Arial"/>
                <a:cs typeface="Arial"/>
                <a:sym typeface="Arial"/>
              </a:rPr>
              <a:t>Esta técnica consiste en el uso de marcadores o pixeles que se sitúan en lugares frente a la cámara con el fin de establecer puntos de memoria para que el ordenador pueda reconocer la posición tanto de la cámara como de los personajes u objetos antes y después del movimiento, permitiendo calcular su trayectoria en una escena y posteriormente superponer otros elementos digitalmente para que sigan la misma trayectoria. Esto nos permite identificar qué objetos están fijos, determinar cuales se mueven y revelar la posición y trayectoria de la cámara dentro de una escena, con el fin de estabilizar un plano, incluir efectos visuales, elementos virtuales y modificar o cambiar el escenario o entorno.</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Usted encontrará a disponibilidad, varios vídeos en donde podrá observar en detalle éste proceso, así como los resultados que se logran, además de la integración de efectos en escena real mediante la adición de marcadores manuales. Igualmente se ha dispuesto el siguiente documento, que ofrece un paso a paso del proceso: </a:t>
            </a:r>
            <a:endParaRPr/>
          </a:p>
        </p:txBody>
      </p:sp>
      <p:sp>
        <p:nvSpPr>
          <p:cNvPr id="127" name="Google Shape;127;p16"/>
          <p:cNvSpPr/>
          <p:nvPr/>
        </p:nvSpPr>
        <p:spPr>
          <a:xfrm rot="10800000">
            <a:off x="314057" y="6268354"/>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pic>
        <p:nvPicPr>
          <p:cNvPr id="128" name="Google Shape;128;p16"/>
          <p:cNvPicPr preferRelativeResize="0"/>
          <p:nvPr/>
        </p:nvPicPr>
        <p:blipFill rotWithShape="1">
          <a:blip r:embed="rId5">
            <a:alphaModFix/>
          </a:blip>
          <a:srcRect b="0" l="0" r="0" t="0"/>
          <a:stretch/>
        </p:blipFill>
        <p:spPr>
          <a:xfrm>
            <a:off x="4585134" y="272732"/>
            <a:ext cx="3393440" cy="1969135"/>
          </a:xfrm>
          <a:prstGeom prst="rect">
            <a:avLst/>
          </a:prstGeom>
          <a:noFill/>
          <a:ln>
            <a:noFill/>
          </a:ln>
        </p:spPr>
      </p:pic>
      <p:pic>
        <p:nvPicPr>
          <p:cNvPr id="129" name="Google Shape;129;p16"/>
          <p:cNvPicPr preferRelativeResize="0"/>
          <p:nvPr/>
        </p:nvPicPr>
        <p:blipFill rotWithShape="1">
          <a:blip r:embed="rId6">
            <a:alphaModFix/>
          </a:blip>
          <a:srcRect b="0" l="0" r="0" t="0"/>
          <a:stretch/>
        </p:blipFill>
        <p:spPr>
          <a:xfrm>
            <a:off x="4571799" y="2289034"/>
            <a:ext cx="3420110" cy="2004060"/>
          </a:xfrm>
          <a:prstGeom prst="rect">
            <a:avLst/>
          </a:prstGeom>
          <a:noFill/>
          <a:ln>
            <a:noFill/>
          </a:ln>
        </p:spPr>
      </p:pic>
      <p:pic>
        <p:nvPicPr>
          <p:cNvPr descr="Botón Web Pdf Descargar Ilustraciones Vectoriales, Clip Art Vectorizado  Libre De Derechos. Image 97004191." id="130" name="Google Shape;130;p16"/>
          <p:cNvPicPr preferRelativeResize="0"/>
          <p:nvPr/>
        </p:nvPicPr>
        <p:blipFill rotWithShape="1">
          <a:blip r:embed="rId7">
            <a:alphaModFix/>
          </a:blip>
          <a:srcRect b="0" l="0" r="0" t="0"/>
          <a:stretch/>
        </p:blipFill>
        <p:spPr>
          <a:xfrm>
            <a:off x="5101435" y="4571316"/>
            <a:ext cx="2121297" cy="1697038"/>
          </a:xfrm>
          <a:prstGeom prst="rect">
            <a:avLst/>
          </a:prstGeom>
          <a:noFill/>
          <a:ln>
            <a:noFill/>
          </a:ln>
        </p:spPr>
      </p:pic>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6" name="Google Shape;136;p17"/>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137" name="Google Shape;137;p17"/>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38" name="Google Shape;138;p17"/>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endParaRPr/>
          </a:p>
          <a:p>
            <a:pPr indent="0" lvl="0" marL="0" marR="0" rtl="0" algn="l">
              <a:lnSpc>
                <a:spcPct val="100000"/>
              </a:lnSpc>
              <a:spcBef>
                <a:spcPts val="0"/>
              </a:spcBef>
              <a:spcAft>
                <a:spcPts val="0"/>
              </a:spcAft>
              <a:buClr>
                <a:srgbClr val="000000"/>
              </a:buClr>
              <a:buSzPts val="250"/>
              <a:buFont typeface="Arial"/>
              <a:buNone/>
            </a:pPr>
            <a:r>
              <a:rPr b="0" i="0" lang="es-ES" sz="1000" u="sng" cap="none" strike="noStrike">
                <a:solidFill>
                  <a:schemeClr val="hlink"/>
                </a:solidFill>
                <a:latin typeface="Arial"/>
                <a:ea typeface="Arial"/>
                <a:cs typeface="Arial"/>
                <a:sym typeface="Arial"/>
                <a:hlinkClick r:id="rId3"/>
              </a:rPr>
              <a:t>Morph Animation - 顔 por SketchMeNot en Newgrounds</a:t>
            </a:r>
            <a:endParaRPr b="0" i="0" sz="1000" u="sng" cap="none" strike="noStrike">
              <a:solidFill>
                <a:srgbClr val="000000"/>
              </a:solidFill>
              <a:latin typeface="Arial"/>
              <a:ea typeface="Arial"/>
              <a:cs typeface="Arial"/>
              <a:sym typeface="Arial"/>
            </a:endParaRPr>
          </a:p>
        </p:txBody>
      </p:sp>
      <p:sp>
        <p:nvSpPr>
          <p:cNvPr id="139" name="Google Shape;139;p17"/>
          <p:cNvSpPr/>
          <p:nvPr/>
        </p:nvSpPr>
        <p:spPr>
          <a:xfrm rot="158663">
            <a:off x="7482119" y="6039966"/>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40" name="Google Shape;140;p17"/>
          <p:cNvSpPr/>
          <p:nvPr/>
        </p:nvSpPr>
        <p:spPr>
          <a:xfrm>
            <a:off x="332957" y="371474"/>
            <a:ext cx="6619386" cy="2485787"/>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Morphing. </a:t>
            </a:r>
            <a:r>
              <a:rPr b="0" i="0" lang="es-ES" sz="1400" u="none" cap="none" strike="noStrike">
                <a:solidFill>
                  <a:srgbClr val="000000"/>
                </a:solidFill>
                <a:latin typeface="Arial"/>
                <a:ea typeface="Arial"/>
                <a:cs typeface="Arial"/>
                <a:sym typeface="Arial"/>
              </a:rPr>
              <a:t>Es una técnica que consiste en tomar la imagen o video de un personaje u objeto inicial el cual puede ser real o no, para transformarlo en otro diferente, haciendo uso de </a:t>
            </a:r>
            <a:r>
              <a:rPr b="0" i="1" lang="es-ES" sz="1400" u="none" cap="none" strike="noStrike">
                <a:solidFill>
                  <a:srgbClr val="000000"/>
                </a:solidFill>
                <a:latin typeface="Arial"/>
                <a:ea typeface="Arial"/>
                <a:cs typeface="Arial"/>
                <a:sym typeface="Arial"/>
              </a:rPr>
              <a:t>softwares</a:t>
            </a:r>
            <a:r>
              <a:rPr b="0" i="0" lang="es-ES" sz="1400" u="none" cap="none" strike="noStrike">
                <a:solidFill>
                  <a:srgbClr val="000000"/>
                </a:solidFill>
                <a:latin typeface="Arial"/>
                <a:ea typeface="Arial"/>
                <a:cs typeface="Arial"/>
                <a:sym typeface="Arial"/>
              </a:rPr>
              <a:t> de procesamiento de imágenes y video, con el fin de crear personajes, objetos y acciones que brinden la sensación de que se ha producido una metamorfosis. Para ello, se necesita digitalizar las imágenes del elemento inicial, es decir, el original o real y el objeto final en el que va a quedar transformado, posteriormente el software busca aquellos puntos en común entre ambas imágenes para procesar la transformación y realizar una animación digital, como se ve en la figura.</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7"/>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pic>
        <p:nvPicPr>
          <p:cNvPr id="142" name="Google Shape;142;p17"/>
          <p:cNvPicPr preferRelativeResize="0"/>
          <p:nvPr/>
        </p:nvPicPr>
        <p:blipFill rotWithShape="1">
          <a:blip r:embed="rId4">
            <a:alphaModFix/>
          </a:blip>
          <a:srcRect b="0" l="0" r="0" t="0"/>
          <a:stretch/>
        </p:blipFill>
        <p:spPr>
          <a:xfrm>
            <a:off x="1587606" y="3263637"/>
            <a:ext cx="5118294" cy="3004717"/>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8"/>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8" name="Google Shape;148;p18"/>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149" name="Google Shape;149;p18"/>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50" name="Google Shape;150;p18"/>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endParaRPr/>
          </a:p>
          <a:p>
            <a:pPr indent="0" lvl="0" marL="0" marR="0" rtl="0" algn="l">
              <a:lnSpc>
                <a:spcPct val="115000"/>
              </a:lnSpc>
              <a:spcBef>
                <a:spcPts val="0"/>
              </a:spcBef>
              <a:spcAft>
                <a:spcPts val="0"/>
              </a:spcAft>
              <a:buClr>
                <a:srgbClr val="1155CC"/>
              </a:buClr>
              <a:buSzPts val="1000"/>
              <a:buFont typeface="Arial"/>
              <a:buNone/>
            </a:pPr>
            <a:r>
              <a:rPr b="0" i="0" lang="es-ES" sz="1000" u="sng" cap="none" strike="noStrike">
                <a:solidFill>
                  <a:schemeClr val="hlink"/>
                </a:solidFill>
                <a:latin typeface="Arial"/>
                <a:ea typeface="Arial"/>
                <a:cs typeface="Arial"/>
                <a:sym typeface="Arial"/>
                <a:hlinkClick r:id="rId3"/>
              </a:rPr>
              <a:t>¿Qué es y cómo funciona la captura de movimiento? | Teseo Noticias</a:t>
            </a:r>
            <a:endParaRPr b="0" i="0" sz="1100" u="none" cap="none" strike="noStrike">
              <a:solidFill>
                <a:srgbClr val="000000"/>
              </a:solidFill>
              <a:latin typeface="Arial"/>
              <a:ea typeface="Arial"/>
              <a:cs typeface="Arial"/>
              <a:sym typeface="Arial"/>
            </a:endParaRPr>
          </a:p>
        </p:txBody>
      </p:sp>
      <p:sp>
        <p:nvSpPr>
          <p:cNvPr id="151" name="Google Shape;151;p18"/>
          <p:cNvSpPr/>
          <p:nvPr/>
        </p:nvSpPr>
        <p:spPr>
          <a:xfrm rot="158663">
            <a:off x="7482119" y="6039966"/>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52" name="Google Shape;152;p18"/>
          <p:cNvSpPr/>
          <p:nvPr/>
        </p:nvSpPr>
        <p:spPr>
          <a:xfrm>
            <a:off x="332957" y="742949"/>
            <a:ext cx="6053329" cy="1293971"/>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Motion capture (Mocap) o captura de movimiento. </a:t>
            </a:r>
            <a:r>
              <a:rPr b="0" i="0" lang="es-ES" sz="1400" u="none" cap="none" strike="noStrike">
                <a:solidFill>
                  <a:srgbClr val="000000"/>
                </a:solidFill>
                <a:latin typeface="Arial"/>
                <a:ea typeface="Arial"/>
                <a:cs typeface="Arial"/>
                <a:sym typeface="Arial"/>
              </a:rPr>
              <a:t>Esta técnica se usa para grabar y almacenar movimientos de animales y personas para posteriormente integrarlos a un personaje virtual o modelo digital 3D, el cual será animado con los movimientos registrados con el fin de que el segmento animado sea lo más realista posible. </a:t>
            </a:r>
            <a:endParaRPr/>
          </a:p>
        </p:txBody>
      </p:sp>
      <p:sp>
        <p:nvSpPr>
          <p:cNvPr id="153" name="Google Shape;153;p18"/>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pic>
        <p:nvPicPr>
          <p:cNvPr id="154" name="Google Shape;154;p18"/>
          <p:cNvPicPr preferRelativeResize="0"/>
          <p:nvPr/>
        </p:nvPicPr>
        <p:blipFill rotWithShape="1">
          <a:blip r:embed="rId4">
            <a:alphaModFix/>
          </a:blip>
          <a:srcRect b="0" l="0" r="0" t="0"/>
          <a:stretch/>
        </p:blipFill>
        <p:spPr>
          <a:xfrm>
            <a:off x="1795236" y="2710451"/>
            <a:ext cx="4591050" cy="2438400"/>
          </a:xfrm>
          <a:prstGeom prst="rect">
            <a:avLst/>
          </a:prstGeom>
          <a:noFill/>
          <a:ln>
            <a:noFill/>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9"/>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60" name="Google Shape;160;p19"/>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161" name="Google Shape;161;p19"/>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62" name="Google Shape;162;p19"/>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endParaRPr/>
          </a:p>
          <a:p>
            <a:pPr indent="0" lvl="0" marL="0" marR="0" rtl="0" algn="l">
              <a:lnSpc>
                <a:spcPct val="115000"/>
              </a:lnSpc>
              <a:spcBef>
                <a:spcPts val="0"/>
              </a:spcBef>
              <a:spcAft>
                <a:spcPts val="0"/>
              </a:spcAft>
              <a:buClr>
                <a:srgbClr val="1155CC"/>
              </a:buClr>
              <a:buSzPts val="1000"/>
              <a:buFont typeface="Arial"/>
              <a:buNone/>
            </a:pPr>
            <a:r>
              <a:rPr b="0" i="0" lang="es-ES" sz="1000" u="sng" cap="none" strike="noStrike">
                <a:solidFill>
                  <a:schemeClr val="hlink"/>
                </a:solidFill>
                <a:latin typeface="Arial"/>
                <a:ea typeface="Arial"/>
                <a:cs typeface="Arial"/>
                <a:sym typeface="Arial"/>
                <a:hlinkClick r:id="rId3"/>
              </a:rPr>
              <a:t>Illustrarama.com | El mejor software de arte digital para mensajes publicitarios en 2020</a:t>
            </a:r>
            <a:endParaRPr b="0" i="0" sz="1100" u="none" cap="none" strike="noStrike">
              <a:solidFill>
                <a:srgbClr val="000000"/>
              </a:solidFill>
              <a:latin typeface="Arial"/>
              <a:ea typeface="Arial"/>
              <a:cs typeface="Arial"/>
              <a:sym typeface="Arial"/>
            </a:endParaRPr>
          </a:p>
        </p:txBody>
      </p:sp>
      <p:sp>
        <p:nvSpPr>
          <p:cNvPr id="163" name="Google Shape;163;p19"/>
          <p:cNvSpPr/>
          <p:nvPr/>
        </p:nvSpPr>
        <p:spPr>
          <a:xfrm rot="158663">
            <a:off x="7482119" y="6039966"/>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64" name="Google Shape;164;p19"/>
          <p:cNvSpPr/>
          <p:nvPr/>
        </p:nvSpPr>
        <p:spPr>
          <a:xfrm>
            <a:off x="434557" y="742949"/>
            <a:ext cx="6808072" cy="1746861"/>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1" i="0" lang="es-ES" sz="1400" u="none" cap="none" strike="noStrike">
                <a:solidFill>
                  <a:srgbClr val="000000"/>
                </a:solidFill>
                <a:latin typeface="Arial"/>
                <a:ea typeface="Arial"/>
                <a:cs typeface="Arial"/>
                <a:sym typeface="Arial"/>
              </a:rPr>
              <a:t>Dibujos digitales</a:t>
            </a:r>
            <a:r>
              <a:rPr b="1" i="1" lang="es-ES" sz="1400" u="none" cap="none" strike="noStrike">
                <a:solidFill>
                  <a:srgbClr val="000000"/>
                </a:solidFill>
                <a:latin typeface="Arial"/>
                <a:ea typeface="Arial"/>
                <a:cs typeface="Arial"/>
                <a:sym typeface="Arial"/>
              </a:rPr>
              <a:t>. </a:t>
            </a:r>
            <a:r>
              <a:rPr b="0" i="0" lang="es-ES" sz="1400" u="none" cap="none" strike="noStrike">
                <a:solidFill>
                  <a:srgbClr val="000000"/>
                </a:solidFill>
                <a:latin typeface="Arial"/>
                <a:ea typeface="Arial"/>
                <a:cs typeface="Arial"/>
                <a:sym typeface="Arial"/>
              </a:rPr>
              <a:t>El dibujo digital es una técnica artística que, a través de un </a:t>
            </a:r>
            <a:r>
              <a:rPr b="0" i="1" lang="es-ES" sz="1400" u="none" cap="none" strike="noStrike">
                <a:solidFill>
                  <a:srgbClr val="000000"/>
                </a:solidFill>
                <a:latin typeface="Arial"/>
                <a:ea typeface="Arial"/>
                <a:cs typeface="Arial"/>
                <a:sym typeface="Arial"/>
              </a:rPr>
              <a:t>software</a:t>
            </a:r>
            <a:r>
              <a:rPr b="0" i="0" lang="es-ES" sz="1400" u="none" cap="none" strike="noStrike">
                <a:solidFill>
                  <a:srgbClr val="000000"/>
                </a:solidFill>
                <a:latin typeface="Arial"/>
                <a:ea typeface="Arial"/>
                <a:cs typeface="Arial"/>
                <a:sym typeface="Arial"/>
              </a:rPr>
              <a:t>, simula las técnicas del dibujo tradicional, proporcionando herramientas digitales como tintas, acuarelas, carboncillo, oleos, etc.; con el fin de diseñar personajes y objetos 3D, entornos, escenarios y fondos digitales, texturas, luces en gráficos por computador, efectos de partículas, entre otros; para finalmente incorporarlos en una pieza audiovisual o convertirlos en </a:t>
            </a:r>
            <a:r>
              <a:rPr b="0" i="1" lang="es-ES" sz="1400" u="none" cap="none" strike="noStrike">
                <a:solidFill>
                  <a:srgbClr val="000000"/>
                </a:solidFill>
                <a:latin typeface="Arial"/>
                <a:ea typeface="Arial"/>
                <a:cs typeface="Arial"/>
                <a:sym typeface="Arial"/>
              </a:rPr>
              <a:t>cliparts</a:t>
            </a:r>
            <a:r>
              <a:rPr b="0" i="0" lang="es-ES" sz="1400" u="none" cap="none" strike="noStrike">
                <a:solidFill>
                  <a:srgbClr val="000000"/>
                </a:solidFill>
                <a:latin typeface="Arial"/>
                <a:ea typeface="Arial"/>
                <a:cs typeface="Arial"/>
                <a:sym typeface="Arial"/>
              </a:rPr>
              <a:t> e infografías</a:t>
            </a:r>
            <a:endParaRPr b="0" i="0" sz="1800" u="none" cap="none" strike="noStrike">
              <a:solidFill>
                <a:srgbClr val="000000"/>
              </a:solidFill>
              <a:latin typeface="Arial"/>
              <a:ea typeface="Arial"/>
              <a:cs typeface="Arial"/>
              <a:sym typeface="Arial"/>
            </a:endParaRPr>
          </a:p>
        </p:txBody>
      </p:sp>
      <p:sp>
        <p:nvSpPr>
          <p:cNvPr id="165" name="Google Shape;165;p19"/>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pic>
        <p:nvPicPr>
          <p:cNvPr id="166" name="Google Shape;166;p19"/>
          <p:cNvPicPr preferRelativeResize="0"/>
          <p:nvPr/>
        </p:nvPicPr>
        <p:blipFill rotWithShape="1">
          <a:blip r:embed="rId4">
            <a:alphaModFix/>
          </a:blip>
          <a:srcRect b="0" l="0" r="0" t="0"/>
          <a:stretch/>
        </p:blipFill>
        <p:spPr>
          <a:xfrm>
            <a:off x="577056" y="2925445"/>
            <a:ext cx="3501458" cy="2096498"/>
          </a:xfrm>
          <a:prstGeom prst="rect">
            <a:avLst/>
          </a:prstGeom>
          <a:noFill/>
          <a:ln>
            <a:noFill/>
          </a:ln>
        </p:spPr>
      </p:pic>
      <p:pic>
        <p:nvPicPr>
          <p:cNvPr id="167" name="Google Shape;167;p19"/>
          <p:cNvPicPr preferRelativeResize="0"/>
          <p:nvPr/>
        </p:nvPicPr>
        <p:blipFill rotWithShape="1">
          <a:blip r:embed="rId5">
            <a:alphaModFix/>
          </a:blip>
          <a:srcRect b="0" l="0" r="0" t="0"/>
          <a:stretch/>
        </p:blipFill>
        <p:spPr>
          <a:xfrm>
            <a:off x="4078515" y="2925445"/>
            <a:ext cx="3393836" cy="2096498"/>
          </a:xfrm>
          <a:prstGeom prst="rect">
            <a:avLst/>
          </a:prstGeom>
          <a:noFill/>
          <a:ln>
            <a:noFill/>
          </a:ln>
        </p:spPr>
      </p:pic>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0"/>
          <p:cNvSpPr/>
          <p:nvPr/>
        </p:nvSpPr>
        <p:spPr>
          <a:xfrm>
            <a:off x="8253350" y="0"/>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3" name="Google Shape;173;p20"/>
          <p:cNvSpPr txBox="1"/>
          <p:nvPr/>
        </p:nvSpPr>
        <p:spPr>
          <a:xfrm>
            <a:off x="8253350" y="1257300"/>
            <a:ext cx="3957549"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595959"/>
              </a:buClr>
              <a:buSzPts val="450"/>
              <a:buFont typeface="Arial"/>
              <a:buNone/>
            </a:pPr>
            <a:r>
              <a:rPr b="0" i="0" lang="es-ES" sz="1800" u="none" cap="none" strike="noStrike">
                <a:solidFill>
                  <a:srgbClr val="595959"/>
                </a:solidFill>
                <a:latin typeface="Arial"/>
                <a:ea typeface="Arial"/>
                <a:cs typeface="Arial"/>
                <a:sym typeface="Arial"/>
              </a:rPr>
              <a:t>Se debe desplazar con Sliders por cada termino, se relaciona imagen y el texto que la acompaña, debe llevar los botones de desplazamiento y puntos de ubicación en este caso por ser la primera solo lleva el botón de adelantar</a:t>
            </a:r>
            <a:endParaRPr b="0" i="0" sz="1400" u="none" cap="none" strike="noStrike">
              <a:solidFill>
                <a:schemeClr val="dk1"/>
              </a:solidFill>
              <a:latin typeface="Arial"/>
              <a:ea typeface="Arial"/>
              <a:cs typeface="Arial"/>
              <a:sym typeface="Arial"/>
            </a:endParaRPr>
          </a:p>
        </p:txBody>
      </p:sp>
      <p:sp>
        <p:nvSpPr>
          <p:cNvPr id="174" name="Google Shape;174;p20"/>
          <p:cNvSpPr/>
          <p:nvPr/>
        </p:nvSpPr>
        <p:spPr>
          <a:xfrm>
            <a:off x="8253350"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a:p>
        </p:txBody>
      </p:sp>
      <p:sp>
        <p:nvSpPr>
          <p:cNvPr id="175" name="Google Shape;175;p20"/>
          <p:cNvSpPr/>
          <p:nvPr/>
        </p:nvSpPr>
        <p:spPr>
          <a:xfrm>
            <a:off x="8253350" y="5602432"/>
            <a:ext cx="3948174" cy="125556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250"/>
              <a:buFont typeface="Arial"/>
              <a:buNone/>
            </a:pPr>
            <a:r>
              <a:rPr b="0" i="0" lang="es-ES" sz="1000" u="none" cap="none" strike="noStrike">
                <a:solidFill>
                  <a:schemeClr val="dk1"/>
                </a:solidFill>
                <a:latin typeface="Arial"/>
                <a:ea typeface="Arial"/>
                <a:cs typeface="Arial"/>
                <a:sym typeface="Arial"/>
              </a:rPr>
              <a:t>Referencias de las imágenes: Se propone la imagen tomada de </a:t>
            </a:r>
            <a:endParaRPr/>
          </a:p>
          <a:p>
            <a:pPr indent="0" lvl="0" marL="0" marR="0" rtl="0" algn="l">
              <a:lnSpc>
                <a:spcPct val="115000"/>
              </a:lnSpc>
              <a:spcBef>
                <a:spcPts val="0"/>
              </a:spcBef>
              <a:spcAft>
                <a:spcPts val="0"/>
              </a:spcAft>
              <a:buClr>
                <a:srgbClr val="1155CC"/>
              </a:buClr>
              <a:buSzPts val="1000"/>
              <a:buFont typeface="Arial"/>
              <a:buNone/>
            </a:pPr>
            <a:r>
              <a:rPr b="0" i="0" lang="es-ES" sz="1000" u="sng" cap="none" strike="noStrike">
                <a:solidFill>
                  <a:srgbClr val="1155CC"/>
                </a:solidFill>
                <a:latin typeface="Arial"/>
                <a:ea typeface="Arial"/>
                <a:cs typeface="Arial"/>
                <a:sym typeface="Arial"/>
              </a:rPr>
              <a:t>N/A</a:t>
            </a:r>
            <a:endParaRPr b="0" i="0" sz="1100" u="none" cap="none" strike="noStrike">
              <a:solidFill>
                <a:srgbClr val="000000"/>
              </a:solidFill>
              <a:latin typeface="Arial"/>
              <a:ea typeface="Arial"/>
              <a:cs typeface="Arial"/>
              <a:sym typeface="Arial"/>
            </a:endParaRPr>
          </a:p>
        </p:txBody>
      </p:sp>
      <p:sp>
        <p:nvSpPr>
          <p:cNvPr id="176" name="Google Shape;176;p20"/>
          <p:cNvSpPr/>
          <p:nvPr/>
        </p:nvSpPr>
        <p:spPr>
          <a:xfrm>
            <a:off x="821156" y="1891968"/>
            <a:ext cx="6808072" cy="1997640"/>
          </a:xfrm>
          <a:prstGeom prst="roundRect">
            <a:avLst>
              <a:gd fmla="val 16667" name="adj"/>
            </a:avLst>
          </a:prstGeom>
          <a:solidFill>
            <a:srgbClr val="D8E2F3"/>
          </a:solid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Existen muchas otras técnicas utilizadas para la edición de efectos visuales como </a:t>
            </a:r>
            <a:r>
              <a:rPr b="0" i="1" lang="es-ES" sz="1400" u="none" cap="none" strike="noStrike">
                <a:solidFill>
                  <a:srgbClr val="000000"/>
                </a:solidFill>
                <a:latin typeface="Arial"/>
                <a:ea typeface="Arial"/>
                <a:cs typeface="Arial"/>
                <a:sym typeface="Arial"/>
              </a:rPr>
              <a:t>Deep Compositing, Paint &amp; Prep</a:t>
            </a:r>
            <a:r>
              <a:rPr b="0" i="0" lang="es-ES" sz="1400" u="none" cap="none" strike="noStrike">
                <a:solidFill>
                  <a:srgbClr val="000000"/>
                </a:solidFill>
                <a:latin typeface="Arial"/>
                <a:ea typeface="Arial"/>
                <a:cs typeface="Arial"/>
                <a:sym typeface="Arial"/>
              </a:rPr>
              <a:t> | Borrados &amp; Parches, </a:t>
            </a:r>
            <a:r>
              <a:rPr b="0" i="1" lang="es-ES" sz="1400" u="none" cap="none" strike="noStrike">
                <a:solidFill>
                  <a:srgbClr val="000000"/>
                </a:solidFill>
                <a:latin typeface="Arial"/>
                <a:ea typeface="Arial"/>
                <a:cs typeface="Arial"/>
                <a:sym typeface="Arial"/>
              </a:rPr>
              <a:t>Matchmoving y rotomation,</a:t>
            </a:r>
            <a:r>
              <a:rPr b="0" i="0" lang="es-ES" sz="1400" u="none" cap="none" strike="noStrike">
                <a:solidFill>
                  <a:srgbClr val="000000"/>
                </a:solidFill>
                <a:latin typeface="Arial"/>
                <a:ea typeface="Arial"/>
                <a:cs typeface="Arial"/>
                <a:sym typeface="Arial"/>
              </a:rPr>
              <a:t> la Rotoscopia, 3D Camera </a:t>
            </a:r>
            <a:r>
              <a:rPr b="0" i="1" lang="es-ES" sz="1400" u="none" cap="none" strike="noStrike">
                <a:solidFill>
                  <a:srgbClr val="000000"/>
                </a:solidFill>
                <a:latin typeface="Arial"/>
                <a:ea typeface="Arial"/>
                <a:cs typeface="Arial"/>
                <a:sym typeface="Arial"/>
              </a:rPr>
              <a:t>projection</a:t>
            </a:r>
            <a:r>
              <a:rPr b="0" i="0" lang="es-ES" sz="1400" u="none" cap="none" strike="noStrike">
                <a:solidFill>
                  <a:srgbClr val="000000"/>
                </a:solidFill>
                <a:latin typeface="Arial"/>
                <a:ea typeface="Arial"/>
                <a:cs typeface="Arial"/>
                <a:sym typeface="Arial"/>
              </a:rPr>
              <a:t>, </a:t>
            </a:r>
            <a:r>
              <a:rPr b="0" i="1" lang="es-ES" sz="1400" u="none" cap="none" strike="noStrike">
                <a:solidFill>
                  <a:srgbClr val="000000"/>
                </a:solidFill>
                <a:latin typeface="Arial"/>
                <a:ea typeface="Arial"/>
                <a:cs typeface="Arial"/>
                <a:sym typeface="Arial"/>
              </a:rPr>
              <a:t>Match moving</a:t>
            </a:r>
            <a:r>
              <a:rPr b="0" i="0" lang="es-ES" sz="1400" u="none" cap="none" strike="noStrike">
                <a:solidFill>
                  <a:srgbClr val="000000"/>
                </a:solidFill>
                <a:latin typeface="Arial"/>
                <a:ea typeface="Arial"/>
                <a:cs typeface="Arial"/>
                <a:sym typeface="Arial"/>
              </a:rPr>
              <a:t>, </a:t>
            </a:r>
            <a:r>
              <a:rPr b="0" i="1" lang="es-ES" sz="1400" u="none" cap="none" strike="noStrike">
                <a:solidFill>
                  <a:srgbClr val="000000"/>
                </a:solidFill>
                <a:latin typeface="Arial"/>
                <a:ea typeface="Arial"/>
                <a:cs typeface="Arial"/>
                <a:sym typeface="Arial"/>
              </a:rPr>
              <a:t>Live-action</a:t>
            </a:r>
            <a:r>
              <a:rPr b="0" i="0" lang="es-ES" sz="1400" u="none" cap="none" strike="noStrike">
                <a:solidFill>
                  <a:srgbClr val="000000"/>
                </a:solidFill>
                <a:latin typeface="Arial"/>
                <a:ea typeface="Arial"/>
                <a:cs typeface="Arial"/>
                <a:sym typeface="Arial"/>
              </a:rPr>
              <a:t>, </a:t>
            </a:r>
            <a:r>
              <a:rPr b="0" i="1" lang="es-ES" sz="1400" u="none" cap="none" strike="noStrike">
                <a:solidFill>
                  <a:srgbClr val="000000"/>
                </a:solidFill>
                <a:latin typeface="Arial"/>
                <a:ea typeface="Arial"/>
                <a:cs typeface="Arial"/>
                <a:sym typeface="Arial"/>
              </a:rPr>
              <a:t>Go-Motion</a:t>
            </a:r>
            <a:r>
              <a:rPr b="0" i="0" lang="es-ES" sz="1400" u="none" cap="none" strike="noStrike">
                <a:solidFill>
                  <a:srgbClr val="000000"/>
                </a:solidFill>
                <a:latin typeface="Arial"/>
                <a:ea typeface="Arial"/>
                <a:cs typeface="Arial"/>
                <a:sym typeface="Arial"/>
              </a:rPr>
              <a:t>, entre otras; que permiten la creación y edición de diferentes tipos de efectos visuales con los cuales se pueden desarrollar personajes, escenarios y acciones fantásticas y realistas, que incrementan la inmersión del espectador en la narrativa de la pieza audiovisual.</a:t>
            </a:r>
            <a:endParaRPr b="0" i="0" sz="1800" u="none" cap="none" strike="noStrike">
              <a:solidFill>
                <a:srgbClr val="000000"/>
              </a:solidFill>
              <a:latin typeface="Arial"/>
              <a:ea typeface="Arial"/>
              <a:cs typeface="Arial"/>
              <a:sym typeface="Arial"/>
            </a:endParaRPr>
          </a:p>
        </p:txBody>
      </p:sp>
      <p:sp>
        <p:nvSpPr>
          <p:cNvPr id="177" name="Google Shape;177;p20"/>
          <p:cNvSpPr/>
          <p:nvPr/>
        </p:nvSpPr>
        <p:spPr>
          <a:xfrm rot="10800000">
            <a:off x="332957" y="6050997"/>
            <a:ext cx="488198" cy="434714"/>
          </a:xfrm>
          <a:prstGeom prst="rightArrow">
            <a:avLst>
              <a:gd fmla="val 50000" name="adj1"/>
              <a:gd fmla="val 50000" name="adj2"/>
            </a:avLst>
          </a:prstGeom>
          <a:solidFill>
            <a:srgbClr val="1F3864"/>
          </a:solidFill>
          <a:ln cap="flat" cmpd="sng" w="25400">
            <a:solidFill>
              <a:srgbClr val="BF9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